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9" r:id="rId14"/>
    <p:sldId id="270" r:id="rId15"/>
    <p:sldId id="271" r:id="rId16"/>
    <p:sldId id="272" r:id="rId17"/>
    <p:sldId id="273" r:id="rId18"/>
    <p:sldId id="274" r:id="rId19"/>
    <p:sldId id="275" r:id="rId20"/>
    <p:sldId id="276" r:id="rId21"/>
    <p:sldId id="277" r:id="rId22"/>
    <p:sldId id="280" r:id="rId23"/>
    <p:sldId id="278" r:id="rId24"/>
    <p:sldId id="281" r:id="rId25"/>
    <p:sldId id="282" r:id="rId26"/>
    <p:sldId id="283" r:id="rId27"/>
    <p:sldId id="285" r:id="rId28"/>
    <p:sldId id="286" r:id="rId29"/>
    <p:sldId id="287"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A7B218"/>
    <a:srgbClr val="FF9999"/>
    <a:srgbClr val="FF0066"/>
    <a:srgbClr val="FF99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p:cViewPr>
        <p:scale>
          <a:sx n="100" d="100"/>
          <a:sy n="100" d="100"/>
        </p:scale>
        <p:origin x="-1884" y="-1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07/08/2014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35339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07/08/2014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56219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07/08/2014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650448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07/08/2014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450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DA3A7C-CF3E-4424-8885-34AAEFF57FB1}" type="datetimeFigureOut">
              <a:rPr lang="fr-FR" smtClean="0"/>
              <a:t>07/08/2014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27244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A2DA3A7C-CF3E-4424-8885-34AAEFF57FB1}" type="datetimeFigureOut">
              <a:rPr lang="fr-FR" smtClean="0"/>
              <a:t>07/08/2014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3691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A2DA3A7C-CF3E-4424-8885-34AAEFF57FB1}" type="datetimeFigureOut">
              <a:rPr lang="fr-FR" smtClean="0"/>
              <a:t>07/08/2014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010222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A2DA3A7C-CF3E-4424-8885-34AAEFF57FB1}" type="datetimeFigureOut">
              <a:rPr lang="fr-FR" smtClean="0"/>
              <a:t>07/08/2014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388385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DA3A7C-CF3E-4424-8885-34AAEFF57FB1}" type="datetimeFigureOut">
              <a:rPr lang="fr-FR" smtClean="0"/>
              <a:t>07/08/2014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92505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07/08/2014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75625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07/08/2014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2081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A3A7C-CF3E-4424-8885-34AAEFF57FB1}" type="datetimeFigureOut">
              <a:rPr lang="fr-FR" smtClean="0"/>
              <a:t>07/08/2014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89D1A-E8AC-4410-B20D-A7FCC60E5C50}" type="slidenum">
              <a:rPr lang="fr-FR" smtClean="0"/>
              <a:t>‹#›</a:t>
            </a:fld>
            <a:endParaRPr lang="fr-FR"/>
          </a:p>
        </p:txBody>
      </p:sp>
    </p:spTree>
    <p:extLst>
      <p:ext uri="{BB962C8B-B14F-4D97-AF65-F5344CB8AC3E}">
        <p14:creationId xmlns:p14="http://schemas.microsoft.com/office/powerpoint/2010/main" val="253717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8"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13.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8" Type="http://schemas.openxmlformats.org/officeDocument/2006/relationships/image" Target="../media/image8.jpg"/><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8" Type="http://schemas.openxmlformats.org/officeDocument/2006/relationships/image" Target="../media/image9.jpg"/><Relationship Id="rId3" Type="http://schemas.microsoft.com/office/2007/relationships/hdphoto" Target="../media/hdphoto1.wdp"/><Relationship Id="rId7"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Tree>
    <p:extLst>
      <p:ext uri="{BB962C8B-B14F-4D97-AF65-F5344CB8AC3E}">
        <p14:creationId xmlns:p14="http://schemas.microsoft.com/office/powerpoint/2010/main" val="279004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10666" y="1700808"/>
            <a:ext cx="9144000" cy="2185214"/>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Compassionate – he identified with them</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increased – root cause = sin</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lightened – awesome nature of God</a:t>
            </a:r>
          </a:p>
          <a:p>
            <a:pPr lvl="1"/>
            <a:r>
              <a:rPr lang="en-GB" sz="3200" b="1" dirty="0" smtClean="0">
                <a:ln>
                  <a:solidFill>
                    <a:schemeClr val="tx1"/>
                  </a:solidFill>
                </a:ln>
                <a:solidFill>
                  <a:srgbClr val="FF0000"/>
                </a:solidFill>
                <a:effectLst>
                  <a:outerShdw blurRad="38100" dist="38100" dir="2700000" algn="tl">
                    <a:srgbClr val="000000">
                      <a:alpha val="43137"/>
                    </a:srgbClr>
                  </a:outerShdw>
                </a:effectLst>
              </a:rPr>
              <a:t>Reaction?</a:t>
            </a:r>
          </a:p>
          <a:p>
            <a:pPr marL="1371600" lvl="2" indent="-457200">
              <a:buSzPct val="75000"/>
              <a:buFont typeface="Wingdings" panose="05000000000000000000" pitchFamily="2" charset="2"/>
              <a:buChar char="Ø"/>
            </a:pPr>
            <a:r>
              <a:rPr lang="en-GB" sz="3200" b="1" dirty="0" smtClean="0">
                <a:ln>
                  <a:solidFill>
                    <a:schemeClr val="tx1"/>
                  </a:solidFill>
                </a:ln>
                <a:solidFill>
                  <a:srgbClr val="FF0000"/>
                </a:solidFill>
                <a:effectLst>
                  <a:outerShdw blurRad="38100" dist="38100" dir="2700000" algn="tl">
                    <a:srgbClr val="000000">
                      <a:alpha val="43137"/>
                    </a:srgbClr>
                  </a:outerShdw>
                </a:effectLst>
              </a:rPr>
              <a:t>Don’t let immensity of task cause paralysis</a:t>
            </a:r>
            <a:endParaRPr lang="en-GB" sz="3200" b="1" dirty="0">
              <a:ln>
                <a:solidFill>
                  <a:schemeClr val="tx1"/>
                </a:solidFill>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445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10666" y="1700808"/>
            <a:ext cx="9144000" cy="2677656"/>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Compassionate – he identified with them</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increased – root cause = sin</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lightened – awesome nature of God</a:t>
            </a:r>
          </a:p>
          <a:p>
            <a:pPr lvl="1"/>
            <a:r>
              <a:rPr lang="en-GB" sz="3200" b="1" dirty="0" smtClean="0">
                <a:ln>
                  <a:solidFill>
                    <a:schemeClr val="tx1"/>
                  </a:solidFill>
                </a:ln>
                <a:solidFill>
                  <a:srgbClr val="FF0000"/>
                </a:solidFill>
                <a:effectLst>
                  <a:outerShdw blurRad="38100" dist="38100" dir="2700000" algn="tl">
                    <a:srgbClr val="000000">
                      <a:alpha val="43137"/>
                    </a:srgbClr>
                  </a:outerShdw>
                </a:effectLst>
              </a:rPr>
              <a:t>Reaction?</a:t>
            </a:r>
          </a:p>
          <a:p>
            <a:pPr marL="1371600" lvl="2" indent="-457200">
              <a:buSzPct val="75000"/>
              <a:buFont typeface="Wingdings" panose="05000000000000000000" pitchFamily="2" charset="2"/>
              <a:buChar char="Ø"/>
            </a:pPr>
            <a:r>
              <a:rPr lang="en-GB" sz="2800" b="1" dirty="0" smtClean="0">
                <a:ln>
                  <a:solidFill>
                    <a:schemeClr val="tx1"/>
                  </a:solidFill>
                </a:ln>
                <a:solidFill>
                  <a:srgbClr val="FF0000"/>
                </a:solidFill>
                <a:effectLst>
                  <a:outerShdw blurRad="38100" dist="38100" dir="2700000" algn="tl">
                    <a:srgbClr val="000000">
                      <a:alpha val="43137"/>
                    </a:srgbClr>
                  </a:outerShdw>
                </a:effectLst>
              </a:rPr>
              <a:t>Don’t let immensity of task cause paralysis</a:t>
            </a:r>
          </a:p>
          <a:p>
            <a:pPr marL="1371600" lvl="2" indent="-457200">
              <a:buSzPct val="75000"/>
              <a:buFont typeface="Wingdings" panose="05000000000000000000" pitchFamily="2" charset="2"/>
              <a:buChar char="Ø"/>
            </a:pPr>
            <a:r>
              <a:rPr lang="en-GB" sz="3200" b="1" dirty="0" smtClean="0">
                <a:ln>
                  <a:solidFill>
                    <a:schemeClr val="tx1"/>
                  </a:solidFill>
                </a:ln>
                <a:solidFill>
                  <a:srgbClr val="FF0000"/>
                </a:solidFill>
                <a:effectLst>
                  <a:outerShdw blurRad="38100" dist="38100" dir="2700000" algn="tl">
                    <a:srgbClr val="000000">
                      <a:alpha val="43137"/>
                    </a:srgbClr>
                  </a:outerShdw>
                </a:effectLst>
              </a:rPr>
              <a:t>Don’t commit simply on basis of need</a:t>
            </a:r>
            <a:endParaRPr lang="en-GB" sz="3200" b="1" dirty="0">
              <a:ln>
                <a:solidFill>
                  <a:schemeClr val="tx1"/>
                </a:solidFill>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1918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10666" y="1700808"/>
            <a:ext cx="9144000" cy="3046988"/>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Compassionate – he identified with them</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increased – root cause = sin</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lightened – awesome nature of God</a:t>
            </a:r>
          </a:p>
          <a:p>
            <a:pPr lvl="1"/>
            <a:r>
              <a:rPr lang="en-GB" sz="3200" b="1" dirty="0" smtClean="0">
                <a:ln>
                  <a:solidFill>
                    <a:schemeClr val="tx1"/>
                  </a:solidFill>
                </a:ln>
                <a:solidFill>
                  <a:srgbClr val="FF0000"/>
                </a:solidFill>
                <a:effectLst>
                  <a:outerShdw blurRad="38100" dist="38100" dir="2700000" algn="tl">
                    <a:srgbClr val="000000">
                      <a:alpha val="43137"/>
                    </a:srgbClr>
                  </a:outerShdw>
                </a:effectLst>
              </a:rPr>
              <a:t>Reaction?</a:t>
            </a:r>
          </a:p>
          <a:p>
            <a:pPr marL="1371600" lvl="2" indent="-457200">
              <a:buSzPct val="75000"/>
              <a:buFont typeface="Wingdings" panose="05000000000000000000" pitchFamily="2" charset="2"/>
              <a:buChar char="Ø"/>
            </a:pPr>
            <a:r>
              <a:rPr lang="en-GB" sz="2800" b="1" dirty="0" smtClean="0">
                <a:ln>
                  <a:solidFill>
                    <a:schemeClr val="tx1"/>
                  </a:solidFill>
                </a:ln>
                <a:solidFill>
                  <a:srgbClr val="FF0000"/>
                </a:solidFill>
                <a:effectLst>
                  <a:outerShdw blurRad="38100" dist="38100" dir="2700000" algn="tl">
                    <a:srgbClr val="000000">
                      <a:alpha val="43137"/>
                    </a:srgbClr>
                  </a:outerShdw>
                </a:effectLst>
              </a:rPr>
              <a:t>Don’t let immensity of task cause paralysis</a:t>
            </a:r>
          </a:p>
          <a:p>
            <a:pPr marL="1371600" lvl="2" indent="-457200">
              <a:buSzPct val="75000"/>
              <a:buFont typeface="Wingdings" panose="05000000000000000000" pitchFamily="2" charset="2"/>
              <a:buChar char="Ø"/>
            </a:pPr>
            <a:r>
              <a:rPr lang="en-GB" sz="2800" b="1" dirty="0" smtClean="0">
                <a:ln>
                  <a:solidFill>
                    <a:schemeClr val="tx1"/>
                  </a:solidFill>
                </a:ln>
                <a:solidFill>
                  <a:srgbClr val="FF0000"/>
                </a:solidFill>
                <a:effectLst>
                  <a:outerShdw blurRad="38100" dist="38100" dir="2700000" algn="tl">
                    <a:srgbClr val="000000">
                      <a:alpha val="43137"/>
                    </a:srgbClr>
                  </a:outerShdw>
                </a:effectLst>
              </a:rPr>
              <a:t>Don’t commit simply on basis of need</a:t>
            </a:r>
          </a:p>
          <a:p>
            <a:pPr marL="1371600" lvl="2" indent="-457200">
              <a:buSzPct val="75000"/>
              <a:buFont typeface="Wingdings" panose="05000000000000000000" pitchFamily="2" charset="2"/>
              <a:buChar char="Ø"/>
            </a:pPr>
            <a:r>
              <a:rPr lang="en-GB" sz="3200" b="1" dirty="0" smtClean="0">
                <a:ln>
                  <a:solidFill>
                    <a:schemeClr val="tx1"/>
                  </a:solidFill>
                </a:ln>
                <a:solidFill>
                  <a:srgbClr val="FF0000"/>
                </a:solidFill>
                <a:effectLst>
                  <a:outerShdw blurRad="38100" dist="38100" dir="2700000" algn="tl">
                    <a:srgbClr val="000000">
                      <a:alpha val="43137"/>
                    </a:srgbClr>
                  </a:outerShdw>
                </a:effectLst>
              </a:rPr>
              <a:t>If no burden – why not?</a:t>
            </a:r>
            <a:endParaRPr lang="en-GB" sz="3200" b="1" dirty="0">
              <a:ln>
                <a:solidFill>
                  <a:schemeClr val="tx1"/>
                </a:solidFill>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9949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29614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28365" y="2420888"/>
            <a:ext cx="4087270" cy="2732075"/>
          </a:xfrm>
          <a:prstGeom prst="rect">
            <a:avLst/>
          </a:prstGeom>
        </p:spPr>
      </p:pic>
    </p:spTree>
    <p:extLst>
      <p:ext uri="{BB962C8B-B14F-4D97-AF65-F5344CB8AC3E}">
        <p14:creationId xmlns:p14="http://schemas.microsoft.com/office/powerpoint/2010/main" val="2523402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29614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334071"/>
            <a:ext cx="9144000" cy="1077218"/>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algn="ctr"/>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“I </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will build my church, and the gates of </a:t>
            </a:r>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Hades</a:t>
            </a:r>
            <a:r>
              <a:rPr lang="en-GB" sz="32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will not overcome </a:t>
            </a:r>
            <a:r>
              <a:rPr lang="en-GB" sz="32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it” </a:t>
            </a:r>
            <a:r>
              <a:rPr lang="en-GB" sz="24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(Mat 16:18)</a:t>
            </a:r>
            <a:endParaRPr lang="en-GB" sz="2400" b="1" i="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05772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29614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334071"/>
            <a:ext cx="9144000" cy="1815882"/>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algn="ctr"/>
            <a:r>
              <a:rPr lang="en-GB" sz="3200" b="1" baseline="30000" dirty="0"/>
              <a:t>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For he chose us in him before the creation of the world to be holy and blameless in his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sight…</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in order that we, who were the first to put our hope in Christ, might be for the praise of his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glory </a:t>
            </a:r>
            <a:r>
              <a:rPr lang="en-GB" sz="20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(Ephesians 1:4,12)</a:t>
            </a:r>
            <a:endParaRPr lang="en-GB" sz="2000" b="1" i="1" dirty="0">
              <a:ln>
                <a:solidFill>
                  <a:schemeClr val="tx1"/>
                </a:solidFill>
              </a:ln>
              <a:solidFill>
                <a:srgbClr val="FF000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559298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29614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0" y="2420888"/>
            <a:ext cx="9144000" cy="1692771"/>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algn="ct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What is the chief end of man?</a:t>
            </a:r>
          </a:p>
          <a:p>
            <a:pPr algn="ct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The chief end of man is to glorify God                                     and to enjoy him forever</a:t>
            </a:r>
            <a:r>
              <a:rPr lang="en-GB" sz="2800" b="1" dirty="0" smtClean="0">
                <a:solidFill>
                  <a:srgbClr val="0070C0"/>
                </a:solidFill>
              </a:rPr>
              <a:t> </a:t>
            </a:r>
          </a:p>
          <a:p>
            <a:pPr algn="ctr"/>
            <a:r>
              <a:rPr lang="en-GB" sz="2000" b="1" dirty="0" smtClean="0">
                <a:ln>
                  <a:solidFill>
                    <a:schemeClr val="tx1"/>
                  </a:solidFill>
                </a:ln>
                <a:solidFill>
                  <a:srgbClr val="0070C0"/>
                </a:solidFill>
                <a:effectLst>
                  <a:outerShdw blurRad="38100" dist="38100" dir="2700000" algn="tl">
                    <a:srgbClr val="000000">
                      <a:alpha val="43137"/>
                    </a:srgbClr>
                  </a:outerShdw>
                </a:effectLst>
              </a:rPr>
              <a:t>(Westminster Shorter Catechism 1646) </a:t>
            </a:r>
            <a:endParaRPr lang="en-GB" sz="2000" b="1" dirty="0">
              <a:ln>
                <a:solidFill>
                  <a:schemeClr val="tx1"/>
                </a:solidFill>
              </a:ln>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7698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29614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0" y="2420888"/>
            <a:ext cx="9144000" cy="3970318"/>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algn="ct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Among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the gods there is none like you, Lord</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no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deeds can compare with yours</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All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the nations you have made</a:t>
            </a:r>
            <a:b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b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will come and worship before you, Lord</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they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will bring glory to your name</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For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you are great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and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do marvellous deeds</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you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alone are God</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a:t>
            </a:r>
            <a:r>
              <a:rPr lang="en-GB" sz="20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Ps.86:8-10</a:t>
            </a:r>
          </a:p>
          <a:p>
            <a:pPr algn="ct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‘You are worthy, our Lord and God</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to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receive glory and honour and power</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for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you created all things,</a:t>
            </a:r>
            <a:b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b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    and by your will they were </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created and </a:t>
            </a:r>
            <a:r>
              <a:rPr lang="en-GB" sz="2800" b="1" i="1" dirty="0">
                <a:ln>
                  <a:solidFill>
                    <a:schemeClr val="tx1"/>
                  </a:solidFill>
                </a:ln>
                <a:solidFill>
                  <a:srgbClr val="FF0000"/>
                </a:solidFill>
                <a:effectLst>
                  <a:glow rad="127000">
                    <a:srgbClr val="FFFF00"/>
                  </a:glow>
                  <a:outerShdw blurRad="38100" dist="38100" dir="2700000" algn="tl">
                    <a:srgbClr val="000000">
                      <a:alpha val="43137"/>
                    </a:srgbClr>
                  </a:outerShdw>
                </a:effectLst>
              </a:rPr>
              <a:t>have their being</a:t>
            </a:r>
            <a:r>
              <a:rPr lang="en-GB" sz="2800" b="1" i="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 </a:t>
            </a:r>
            <a:r>
              <a:rPr lang="en-GB" sz="20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Rev 4:11</a:t>
            </a:r>
            <a:endParaRPr lang="en-GB" sz="2000" b="1" dirty="0">
              <a:ln>
                <a:solidFill>
                  <a:schemeClr val="tx1"/>
                </a:solidFill>
              </a:ln>
              <a:solidFill>
                <a:srgbClr val="0070C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89190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48083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954107"/>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Cup bearer</a:t>
            </a:r>
            <a:endParaRPr lang="en-GB" sz="2800" b="1" dirty="0">
              <a:ln>
                <a:solidFill>
                  <a:schemeClr val="tx1"/>
                </a:solidFill>
              </a:ln>
              <a:solidFill>
                <a:srgbClr val="7030A0"/>
              </a:solidFill>
              <a:effectLst>
                <a:glow rad="127000">
                  <a:schemeClr val="bg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72739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720454" y="1597545"/>
            <a:ext cx="3703091" cy="4542215"/>
          </a:xfrm>
          <a:prstGeom prst="rect">
            <a:avLst/>
          </a:prstGeom>
        </p:spPr>
      </p:pic>
    </p:spTree>
    <p:extLst>
      <p:ext uri="{BB962C8B-B14F-4D97-AF65-F5344CB8AC3E}">
        <p14:creationId xmlns:p14="http://schemas.microsoft.com/office/powerpoint/2010/main" val="1251938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2800767"/>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Cup bearer</a:t>
            </a:r>
          </a:p>
          <a:p>
            <a:pPr lvl="2">
              <a:buSzPct val="75000"/>
            </a:pPr>
            <a:r>
              <a:rPr lang="en-GB" sz="2400" b="1" i="1" dirty="0">
                <a:ln>
                  <a:solidFill>
                    <a:schemeClr val="tx1"/>
                  </a:solidFill>
                </a:ln>
                <a:solidFill>
                  <a:srgbClr val="0070C0"/>
                </a:solidFill>
                <a:effectLst>
                  <a:outerShdw blurRad="38100" dist="38100" dir="2700000" algn="tl">
                    <a:srgbClr val="000000">
                      <a:alpha val="43137"/>
                    </a:srgbClr>
                  </a:outerShdw>
                </a:effectLst>
              </a:rPr>
              <a:t>“And </a:t>
            </a:r>
            <a:r>
              <a:rPr lang="en-GB" sz="2400" b="1" i="1" dirty="0" err="1">
                <a:ln>
                  <a:solidFill>
                    <a:schemeClr val="tx1"/>
                  </a:solidFill>
                </a:ln>
                <a:solidFill>
                  <a:srgbClr val="0070C0"/>
                </a:solidFill>
                <a:effectLst>
                  <a:outerShdw blurRad="38100" dist="38100" dir="2700000" algn="tl">
                    <a:srgbClr val="000000">
                      <a:alpha val="43137"/>
                    </a:srgbClr>
                  </a:outerShdw>
                </a:effectLst>
              </a:rPr>
              <a:t>Achiacharus</a:t>
            </a:r>
            <a:r>
              <a:rPr lang="en-GB" sz="2400" b="1" i="1" dirty="0">
                <a:ln>
                  <a:solidFill>
                    <a:schemeClr val="tx1"/>
                  </a:solidFill>
                </a:ln>
                <a:solidFill>
                  <a:srgbClr val="0070C0"/>
                </a:solidFill>
                <a:effectLst>
                  <a:outerShdw blurRad="38100" dist="38100" dir="2700000" algn="tl">
                    <a:srgbClr val="000000">
                      <a:alpha val="43137"/>
                    </a:srgbClr>
                  </a:outerShdw>
                </a:effectLst>
              </a:rPr>
              <a:t> entreating for me, I returned to Nineveh. Now </a:t>
            </a:r>
            <a:r>
              <a:rPr lang="en-GB" sz="2400" b="1" i="1" dirty="0" err="1">
                <a:ln>
                  <a:solidFill>
                    <a:schemeClr val="tx1"/>
                  </a:solidFill>
                </a:ln>
                <a:solidFill>
                  <a:srgbClr val="0070C0"/>
                </a:solidFill>
                <a:effectLst>
                  <a:outerShdw blurRad="38100" dist="38100" dir="2700000" algn="tl">
                    <a:srgbClr val="000000">
                      <a:alpha val="43137"/>
                    </a:srgbClr>
                  </a:outerShdw>
                </a:effectLst>
              </a:rPr>
              <a:t>Achiacharus</a:t>
            </a:r>
            <a:r>
              <a:rPr lang="en-GB" sz="2400" b="1" i="1" dirty="0">
                <a:ln>
                  <a:solidFill>
                    <a:schemeClr val="tx1"/>
                  </a:solidFill>
                </a:ln>
                <a:solidFill>
                  <a:srgbClr val="0070C0"/>
                </a:solidFill>
                <a:effectLst>
                  <a:outerShdw blurRad="38100" dist="38100" dir="2700000" algn="tl">
                    <a:srgbClr val="000000">
                      <a:alpha val="43137"/>
                    </a:srgbClr>
                  </a:outerShdw>
                </a:effectLst>
              </a:rPr>
              <a:t> was cupbearer, and keeper of the signet, and steward, and overseer of the accounts: and </a:t>
            </a:r>
            <a:r>
              <a:rPr lang="en-GB" sz="2400" b="1" i="1" dirty="0" err="1">
                <a:ln>
                  <a:solidFill>
                    <a:schemeClr val="tx1"/>
                  </a:solidFill>
                </a:ln>
                <a:solidFill>
                  <a:srgbClr val="0070C0"/>
                </a:solidFill>
                <a:effectLst>
                  <a:outerShdw blurRad="38100" dist="38100" dir="2700000" algn="tl">
                    <a:srgbClr val="000000">
                      <a:alpha val="43137"/>
                    </a:srgbClr>
                  </a:outerShdw>
                </a:effectLst>
              </a:rPr>
              <a:t>Sarchedonus</a:t>
            </a:r>
            <a:r>
              <a:rPr lang="en-GB" sz="2400" b="1" i="1" dirty="0">
                <a:ln>
                  <a:solidFill>
                    <a:schemeClr val="tx1"/>
                  </a:solidFill>
                </a:ln>
                <a:solidFill>
                  <a:srgbClr val="0070C0"/>
                </a:solidFill>
                <a:effectLst>
                  <a:outerShdw blurRad="38100" dist="38100" dir="2700000" algn="tl">
                    <a:srgbClr val="000000">
                      <a:alpha val="43137"/>
                    </a:srgbClr>
                  </a:outerShdw>
                </a:effectLst>
              </a:rPr>
              <a:t> appointed him next unto him: and he was my brother’s son” </a:t>
            </a:r>
            <a:r>
              <a:rPr lang="en-GB" sz="2400" b="1" dirty="0">
                <a:ln>
                  <a:solidFill>
                    <a:schemeClr val="tx1"/>
                  </a:solidFill>
                </a:ln>
                <a:solidFill>
                  <a:srgbClr val="0070C0"/>
                </a:solidFill>
                <a:effectLst>
                  <a:outerShdw blurRad="38100" dist="38100" dir="2700000" algn="tl">
                    <a:srgbClr val="000000">
                      <a:alpha val="43137"/>
                    </a:srgbClr>
                  </a:outerShdw>
                </a:effectLst>
              </a:rPr>
              <a:t>(Tobit 1:22). </a:t>
            </a:r>
          </a:p>
        </p:txBody>
      </p:sp>
    </p:spTree>
    <p:extLst>
      <p:ext uri="{BB962C8B-B14F-4D97-AF65-F5344CB8AC3E}">
        <p14:creationId xmlns:p14="http://schemas.microsoft.com/office/powerpoint/2010/main" val="190360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Cup bearer</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Winter palace at Susa</a:t>
            </a: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6942" y="4309939"/>
            <a:ext cx="6191250" cy="2181225"/>
          </a:xfrm>
          <a:prstGeom prst="rect">
            <a:avLst/>
          </a:prstGeom>
        </p:spPr>
      </p:pic>
    </p:spTree>
    <p:extLst>
      <p:ext uri="{BB962C8B-B14F-4D97-AF65-F5344CB8AC3E}">
        <p14:creationId xmlns:p14="http://schemas.microsoft.com/office/powerpoint/2010/main" val="321448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Cup bearer</a:t>
            </a:r>
          </a:p>
          <a:p>
            <a:pPr marL="1371600" lvl="2" indent="-457200">
              <a:buSzPct val="75000"/>
              <a:buFont typeface="Wingdings" panose="05000000000000000000" pitchFamily="2" charset="2"/>
              <a:buChar char="Ø"/>
            </a:pPr>
            <a:r>
              <a:rPr lang="en-GB" sz="2800" b="1" dirty="0" smtClean="0">
                <a:ln>
                  <a:solidFill>
                    <a:schemeClr val="tx1"/>
                  </a:solidFill>
                </a:ln>
                <a:solidFill>
                  <a:srgbClr val="7030A0"/>
                </a:solidFill>
                <a:effectLst>
                  <a:glow rad="127000">
                    <a:schemeClr val="bg1"/>
                  </a:glow>
                  <a:outerShdw blurRad="38100" dist="38100" dir="2700000" algn="tl">
                    <a:srgbClr val="000000">
                      <a:alpha val="43137"/>
                    </a:srgbClr>
                  </a:outerShdw>
                </a:effectLst>
              </a:rPr>
              <a:t>Winter palace at Susa</a:t>
            </a: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6942" y="4309939"/>
            <a:ext cx="6191250" cy="2181225"/>
          </a:xfrm>
          <a:prstGeom prst="rect">
            <a:avLst/>
          </a:prstGeom>
        </p:spPr>
      </p:pic>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00192" y="4309939"/>
            <a:ext cx="2848000" cy="2181568"/>
          </a:xfrm>
          <a:prstGeom prst="rect">
            <a:avLst/>
          </a:prstGeom>
        </p:spPr>
      </p:pic>
    </p:spTree>
    <p:extLst>
      <p:ext uri="{BB962C8B-B14F-4D97-AF65-F5344CB8AC3E}">
        <p14:creationId xmlns:p14="http://schemas.microsoft.com/office/powerpoint/2010/main" val="2738000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Font typeface="Courier New" panose="02070309020205020404" pitchFamily="49" charset="0"/>
              <a:buChar char="o"/>
            </a:pPr>
            <a:r>
              <a:rPr lang="en-GB" sz="2800" b="1" dirty="0" smtClean="0">
                <a:ln>
                  <a:solidFill>
                    <a:schemeClr val="tx1"/>
                  </a:solidFill>
                </a:ln>
                <a:solidFill>
                  <a:schemeClr val="accent6">
                    <a:lumMod val="75000"/>
                  </a:schemeClr>
                </a:solidFill>
                <a:effectLst>
                  <a:glow rad="127000">
                    <a:schemeClr val="bg1"/>
                  </a:glow>
                  <a:outerShdw blurRad="38100" dist="38100" dir="2700000" algn="tl">
                    <a:srgbClr val="000000">
                      <a:alpha val="43137"/>
                    </a:srgbClr>
                  </a:outerShdw>
                </a:effectLst>
              </a:rPr>
              <a:t>Hearing of distress, was it possible to remain happy?</a:t>
            </a:r>
          </a:p>
        </p:txBody>
      </p:sp>
    </p:spTree>
    <p:extLst>
      <p:ext uri="{BB962C8B-B14F-4D97-AF65-F5344CB8AC3E}">
        <p14:creationId xmlns:p14="http://schemas.microsoft.com/office/powerpoint/2010/main" val="3403141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815882"/>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1371600" lvl="2" indent="-457200">
              <a:buFont typeface="Courier New" panose="02070309020205020404" pitchFamily="49" charset="0"/>
              <a:buChar char="o"/>
            </a:pPr>
            <a:r>
              <a:rPr lang="en-GB" sz="2800" b="1" dirty="0" smtClean="0">
                <a:ln>
                  <a:solidFill>
                    <a:schemeClr val="tx1"/>
                  </a:solidFill>
                </a:ln>
                <a:solidFill>
                  <a:schemeClr val="accent6">
                    <a:lumMod val="75000"/>
                  </a:schemeClr>
                </a:solidFill>
                <a:effectLst>
                  <a:glow rad="127000">
                    <a:schemeClr val="bg1"/>
                  </a:glow>
                  <a:outerShdw blurRad="38100" dist="38100" dir="2700000" algn="tl">
                    <a:srgbClr val="000000">
                      <a:alpha val="43137"/>
                    </a:srgbClr>
                  </a:outerShdw>
                </a:effectLst>
              </a:rPr>
              <a:t>Hearing of distress, was it possible to remain happy?</a:t>
            </a:r>
          </a:p>
          <a:p>
            <a:pPr marL="1371600" lvl="2" indent="-457200">
              <a:buFont typeface="Courier New" panose="02070309020205020404" pitchFamily="49" charset="0"/>
              <a:buChar char="o"/>
            </a:pPr>
            <a:r>
              <a:rPr lang="en-GB" sz="2800" b="1" dirty="0" smtClean="0">
                <a:ln>
                  <a:solidFill>
                    <a:schemeClr val="tx1"/>
                  </a:solidFill>
                </a:ln>
                <a:solidFill>
                  <a:schemeClr val="accent6">
                    <a:lumMod val="75000"/>
                  </a:schemeClr>
                </a:solidFill>
                <a:effectLst>
                  <a:glow rad="127000">
                    <a:schemeClr val="bg1"/>
                  </a:glow>
                  <a:outerShdw blurRad="38100" dist="38100" dir="2700000" algn="tl">
                    <a:srgbClr val="000000">
                      <a:alpha val="43137"/>
                    </a:srgbClr>
                  </a:outerShdw>
                </a:effectLst>
              </a:rPr>
              <a:t>Easy decision to make – to abandon old life?</a:t>
            </a:r>
          </a:p>
        </p:txBody>
      </p:sp>
    </p:spTree>
    <p:extLst>
      <p:ext uri="{BB962C8B-B14F-4D97-AF65-F5344CB8AC3E}">
        <p14:creationId xmlns:p14="http://schemas.microsoft.com/office/powerpoint/2010/main" val="3657883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 prepared to face and overcome obstacles for God’s purpose </a:t>
            </a:r>
          </a:p>
        </p:txBody>
      </p:sp>
    </p:spTree>
    <p:extLst>
      <p:ext uri="{BB962C8B-B14F-4D97-AF65-F5344CB8AC3E}">
        <p14:creationId xmlns:p14="http://schemas.microsoft.com/office/powerpoint/2010/main" val="2516743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 prepared to face and overcome obstacles for God’s purpose </a:t>
            </a:r>
          </a:p>
        </p:txBody>
      </p:sp>
      <p:sp>
        <p:nvSpPr>
          <p:cNvPr id="4" name="TextBox 3"/>
          <p:cNvSpPr txBox="1"/>
          <p:nvPr/>
        </p:nvSpPr>
        <p:spPr>
          <a:xfrm>
            <a:off x="0" y="4309939"/>
            <a:ext cx="9144000" cy="1015663"/>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r>
              <a:rPr lang="en-GB" sz="32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Lessons for today:</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too will face setbacks</a:t>
            </a:r>
            <a:endParaRPr lang="en-GB" sz="2800" b="1" dirty="0">
              <a:ln>
                <a:solidFill>
                  <a:schemeClr val="tx1"/>
                </a:solidFill>
              </a:ln>
              <a:solidFill>
                <a:srgbClr val="0070C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654150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 prepared to face and overcome obstacles for God’s purpose </a:t>
            </a:r>
          </a:p>
        </p:txBody>
      </p:sp>
      <p:sp>
        <p:nvSpPr>
          <p:cNvPr id="4" name="TextBox 3"/>
          <p:cNvSpPr txBox="1"/>
          <p:nvPr/>
        </p:nvSpPr>
        <p:spPr>
          <a:xfrm>
            <a:off x="0" y="4309939"/>
            <a:ext cx="9144000" cy="1446550"/>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r>
              <a:rPr lang="en-GB" sz="32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Lessons for today:</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too will face setbacks</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need commitment</a:t>
            </a:r>
            <a:endParaRPr lang="en-GB" sz="2800" b="1" dirty="0">
              <a:ln>
                <a:solidFill>
                  <a:schemeClr val="tx1"/>
                </a:solidFill>
              </a:ln>
              <a:solidFill>
                <a:srgbClr val="0070C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049536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 prepared to face and overcome obstacles for God’s purpose </a:t>
            </a:r>
          </a:p>
        </p:txBody>
      </p:sp>
      <p:sp>
        <p:nvSpPr>
          <p:cNvPr id="4" name="TextBox 3"/>
          <p:cNvSpPr txBox="1"/>
          <p:nvPr/>
        </p:nvSpPr>
        <p:spPr>
          <a:xfrm>
            <a:off x="0" y="4309939"/>
            <a:ext cx="9144000" cy="1877437"/>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r>
              <a:rPr lang="en-GB" sz="32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Lessons for today:</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too will face setbacks</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need commitment</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Learning to hear and obey takes time and courage</a:t>
            </a:r>
            <a:endParaRPr lang="en-GB" sz="2800" b="1" dirty="0">
              <a:ln>
                <a:solidFill>
                  <a:schemeClr val="tx1"/>
                </a:solidFill>
              </a:ln>
              <a:solidFill>
                <a:srgbClr val="0070C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401466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8002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2900" b="1" dirty="0" smtClean="0">
                <a:ln>
                  <a:solidFill>
                    <a:schemeClr val="tx1"/>
                  </a:solidFill>
                </a:ln>
                <a:solidFill>
                  <a:srgbClr val="C00000"/>
                </a:solidFill>
                <a:effectLst>
                  <a:outerShdw blurRad="38100" dist="38100" dir="2700000" algn="tl">
                    <a:srgbClr val="000000">
                      <a:alpha val="43137"/>
                    </a:srgbClr>
                  </a:outerShdw>
                </a:effectLst>
              </a:rPr>
              <a:t>The </a:t>
            </a:r>
            <a:r>
              <a:rPr lang="en-GB" sz="29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2900" b="1" dirty="0" smtClean="0">
                <a:ln>
                  <a:solidFill>
                    <a:schemeClr val="tx1"/>
                  </a:solidFill>
                </a:ln>
                <a:solidFill>
                  <a:srgbClr val="C00000"/>
                </a:solidFill>
                <a:effectLst>
                  <a:outerShdw blurRad="38100" dist="38100" dir="2700000" algn="tl">
                    <a:srgbClr val="000000">
                      <a:alpha val="43137"/>
                    </a:srgbClr>
                  </a:outerShdw>
                </a:effectLst>
              </a:rPr>
              <a:t>people</a:t>
            </a:r>
          </a:p>
          <a:p>
            <a:pPr marL="514350" lvl="0" indent="-514350" algn="l">
              <a:buClr>
                <a:srgbClr val="C00000"/>
              </a:buClr>
              <a:buFont typeface="+mj-lt"/>
              <a:buAutoNum type="arabicPeriod"/>
            </a:pPr>
            <a:r>
              <a:rPr lang="en-GB" sz="2700" b="1" dirty="0" smtClean="0">
                <a:ln>
                  <a:solidFill>
                    <a:schemeClr val="tx1"/>
                  </a:solidFill>
                </a:ln>
                <a:solidFill>
                  <a:srgbClr val="C00000"/>
                </a:solidFill>
                <a:effectLst>
                  <a:outerShdw blurRad="38100" dist="38100" dir="2700000" algn="tl">
                    <a:srgbClr val="000000">
                      <a:alpha val="43137"/>
                    </a:srgbClr>
                  </a:outerShdw>
                </a:effectLst>
              </a:rPr>
              <a:t>The person God uses has a vision for His purpose</a:t>
            </a:r>
          </a:p>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person God uses has a commitment to His purpose</a:t>
            </a:r>
          </a:p>
          <a:p>
            <a:pPr marL="514350" lvl="0" indent="-514350" algn="l">
              <a:buClr>
                <a:srgbClr val="C00000"/>
              </a:buClr>
              <a:buFont typeface="+mj-lt"/>
              <a:buAutoNum type="arabicPeriod"/>
            </a:pPr>
            <a:endParaRPr lang="en-GB" sz="3300" b="1" dirty="0" smtClean="0">
              <a:ln>
                <a:solidFill>
                  <a:schemeClr val="tx1"/>
                </a:solidFill>
              </a:ln>
              <a:solidFill>
                <a:srgbClr val="C00000"/>
              </a:solidFill>
              <a:effectLst>
                <a:outerShdw blurRad="38100" dist="38100" dir="2700000" algn="tl">
                  <a:srgbClr val="000000">
                    <a:alpha val="43137"/>
                  </a:srgbClr>
                </a:outerShdw>
              </a:effectLst>
            </a:endParaRPr>
          </a:p>
          <a:p>
            <a:pPr marL="514350" lvl="0" indent="-514350" algn="l">
              <a:buClr>
                <a:srgbClr val="C00000"/>
              </a:buClr>
              <a:buFont typeface="+mj-lt"/>
              <a:buAutoNum type="arabicPeriod"/>
            </a:pP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2" name="TextBox 1"/>
          <p:cNvSpPr txBox="1"/>
          <p:nvPr/>
        </p:nvSpPr>
        <p:spPr>
          <a:xfrm>
            <a:off x="0" y="2924944"/>
            <a:ext cx="9144000" cy="1384995"/>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Nehemiah’s sacrifice for God’s sake</a:t>
            </a:r>
          </a:p>
          <a:p>
            <a:pPr marL="742950" lvl="1" indent="-285750">
              <a:buFont typeface="Arial" panose="020B0604020202020204" pitchFamily="34" charset="0"/>
              <a:buChar char="•"/>
            </a:pPr>
            <a:r>
              <a:rPr lang="en-GB" sz="2800" b="1" dirty="0" smtClean="0">
                <a:ln>
                  <a:solidFill>
                    <a:schemeClr val="tx1"/>
                  </a:solidFill>
                </a:ln>
                <a:solidFill>
                  <a:srgbClr val="0070C0"/>
                </a:solidFill>
                <a:effectLst>
                  <a:glow rad="127000">
                    <a:schemeClr val="bg1"/>
                  </a:glow>
                  <a:outerShdw blurRad="38100" dist="38100" dir="2700000" algn="tl">
                    <a:srgbClr val="000000">
                      <a:alpha val="43137"/>
                    </a:srgbClr>
                  </a:outerShdw>
                </a:effectLst>
              </a:rPr>
              <a:t>Nehemiah prepared to face and overcome obstacles for God’s purpose </a:t>
            </a:r>
          </a:p>
        </p:txBody>
      </p:sp>
      <p:sp>
        <p:nvSpPr>
          <p:cNvPr id="4" name="TextBox 3"/>
          <p:cNvSpPr txBox="1"/>
          <p:nvPr/>
        </p:nvSpPr>
        <p:spPr>
          <a:xfrm>
            <a:off x="0" y="4309939"/>
            <a:ext cx="9144000" cy="1877437"/>
          </a:xfrm>
          <a:prstGeom prst="rect">
            <a:avLst/>
          </a:prstGeom>
          <a:blipFill>
            <a:blip r:embed="rId4">
              <a:duotone>
                <a:schemeClr val="bg2">
                  <a:shade val="45000"/>
                  <a:satMod val="135000"/>
                </a:schemeClr>
                <a:prstClr val="white"/>
              </a:duotone>
            </a:blip>
            <a:tile tx="0" ty="0" sx="100000" sy="100000" flip="none" algn="tl"/>
          </a:blipFill>
        </p:spPr>
        <p:txBody>
          <a:bodyPr wrap="square" rtlCol="0">
            <a:spAutoFit/>
          </a:bodyPr>
          <a:lstStyle/>
          <a:p>
            <a:r>
              <a:rPr lang="en-GB" sz="3200" b="1" dirty="0" smtClean="0">
                <a:ln>
                  <a:solidFill>
                    <a:schemeClr val="tx1"/>
                  </a:solidFill>
                </a:ln>
                <a:solidFill>
                  <a:srgbClr val="FF0000"/>
                </a:solidFill>
                <a:effectLst>
                  <a:glow rad="127000">
                    <a:srgbClr val="FFFF00"/>
                  </a:glow>
                  <a:outerShdw blurRad="38100" dist="38100" dir="2700000" algn="tl">
                    <a:srgbClr val="000000">
                      <a:alpha val="43137"/>
                    </a:srgbClr>
                  </a:outerShdw>
                </a:effectLst>
              </a:rPr>
              <a:t>Lessons for today:</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too will face setbacks</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If we seek to serve God, we need commitment</a:t>
            </a:r>
          </a:p>
          <a:p>
            <a:pPr marL="971550" lvl="1" indent="-514350">
              <a:buFont typeface="+mj-lt"/>
              <a:buAutoNum type="arabicPeriod"/>
            </a:pPr>
            <a:r>
              <a:rPr lang="en-GB" sz="2800" b="1" dirty="0" smtClean="0">
                <a:ln>
                  <a:solidFill>
                    <a:schemeClr val="tx1"/>
                  </a:solidFill>
                </a:ln>
                <a:solidFill>
                  <a:srgbClr val="0070C0"/>
                </a:solidFill>
                <a:effectLst>
                  <a:glow rad="127000">
                    <a:srgbClr val="FFFF00"/>
                  </a:glow>
                  <a:outerShdw blurRad="38100" dist="38100" dir="2700000" algn="tl">
                    <a:srgbClr val="000000">
                      <a:alpha val="43137"/>
                    </a:srgbClr>
                  </a:outerShdw>
                </a:effectLst>
              </a:rPr>
              <a:t>Learning to hear and obey takes time and courage</a:t>
            </a:r>
            <a:endParaRPr lang="en-GB" sz="2800" b="1" dirty="0">
              <a:ln>
                <a:solidFill>
                  <a:schemeClr val="tx1"/>
                </a:solidFill>
              </a:ln>
              <a:solidFill>
                <a:srgbClr val="0070C0"/>
              </a:solidFill>
              <a:effectLst>
                <a:glow rad="127000">
                  <a:srgbClr val="FFFF00"/>
                </a:glow>
                <a:outerShdw blurRad="38100" dist="38100" dir="2700000" algn="tl">
                  <a:srgbClr val="000000">
                    <a:alpha val="43137"/>
                  </a:srgbClr>
                </a:outerShdw>
              </a:effectLst>
            </a:endParaRPr>
          </a:p>
        </p:txBody>
      </p:sp>
      <p:pic>
        <p:nvPicPr>
          <p:cNvPr id="5" name="Picture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37508" y="4313710"/>
            <a:ext cx="3468984" cy="2359420"/>
          </a:xfrm>
          <a:prstGeom prst="rect">
            <a:avLst/>
          </a:prstGeom>
        </p:spPr>
      </p:pic>
    </p:spTree>
    <p:extLst>
      <p:ext uri="{BB962C8B-B14F-4D97-AF65-F5344CB8AC3E}">
        <p14:creationId xmlns:p14="http://schemas.microsoft.com/office/powerpoint/2010/main" val="3296383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28668" y="1602110"/>
            <a:ext cx="6086664" cy="4559121"/>
          </a:xfrm>
          <a:prstGeom prst="rect">
            <a:avLst/>
          </a:prstGeom>
        </p:spPr>
      </p:pic>
    </p:spTree>
    <p:extLst>
      <p:ext uri="{BB962C8B-B14F-4D97-AF65-F5344CB8AC3E}">
        <p14:creationId xmlns:p14="http://schemas.microsoft.com/office/powerpoint/2010/main" val="393175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74622" y="1628800"/>
            <a:ext cx="6192524" cy="4479396"/>
          </a:xfrm>
          <a:prstGeom prst="rect">
            <a:avLst/>
          </a:prstGeom>
        </p:spPr>
      </p:pic>
      <p:sp>
        <p:nvSpPr>
          <p:cNvPr id="4" name="TextBox 3"/>
          <p:cNvSpPr txBox="1"/>
          <p:nvPr/>
        </p:nvSpPr>
        <p:spPr>
          <a:xfrm>
            <a:off x="250404" y="1844824"/>
            <a:ext cx="8640960" cy="3816429"/>
          </a:xfrm>
          <a:prstGeom prst="rect">
            <a:avLst/>
          </a:prstGeom>
          <a:solidFill>
            <a:schemeClr val="tx1">
              <a:lumMod val="85000"/>
              <a:lumOff val="15000"/>
              <a:alpha val="50000"/>
            </a:schemeClr>
          </a:solidFill>
        </p:spPr>
        <p:txBody>
          <a:bodyPr wrap="square" rtlCol="0">
            <a:spAutoFit/>
          </a:bodyPr>
          <a:lstStyle/>
          <a:p>
            <a:r>
              <a:rPr lang="en-GB" sz="2800" i="1" baseline="30000" dirty="0">
                <a:solidFill>
                  <a:srgbClr val="FFFF00"/>
                </a:solidFill>
                <a:effectLst>
                  <a:outerShdw blurRad="38100" dist="38100" dir="2700000" algn="tl">
                    <a:srgbClr val="000000">
                      <a:alpha val="43137"/>
                    </a:srgbClr>
                  </a:outerShdw>
                </a:effectLst>
              </a:rPr>
              <a:t> </a:t>
            </a:r>
            <a:r>
              <a:rPr lang="en-GB" sz="2800" b="1" i="1" dirty="0">
                <a:ln>
                  <a:solidFill>
                    <a:schemeClr val="tx1"/>
                  </a:solidFill>
                </a:ln>
                <a:solidFill>
                  <a:srgbClr val="FFFF00"/>
                </a:solidFill>
                <a:effectLst>
                  <a:outerShdw blurRad="38100" dist="38100" dir="2700000" algn="tl">
                    <a:srgbClr val="000000">
                      <a:alpha val="43137"/>
                    </a:srgbClr>
                  </a:outerShdw>
                </a:effectLst>
              </a:rPr>
              <a:t>Each of you should use whatever gift you have received to serve others, as faithful stewards of God’s grace in its various forms. </a:t>
            </a:r>
            <a:r>
              <a:rPr lang="en-GB" sz="2800" b="1" i="1" baseline="30000" dirty="0">
                <a:ln>
                  <a:solidFill>
                    <a:schemeClr val="tx1"/>
                  </a:solidFill>
                </a:ln>
                <a:solidFill>
                  <a:srgbClr val="FFFF00"/>
                </a:solidFill>
                <a:effectLst>
                  <a:outerShdw blurRad="38100" dist="38100" dir="2700000" algn="tl">
                    <a:srgbClr val="000000">
                      <a:alpha val="43137"/>
                    </a:srgbClr>
                  </a:outerShdw>
                </a:effectLst>
              </a:rPr>
              <a:t> </a:t>
            </a:r>
            <a:r>
              <a:rPr lang="en-GB" sz="2800" b="1" i="1" dirty="0">
                <a:ln>
                  <a:solidFill>
                    <a:schemeClr val="tx1"/>
                  </a:solidFill>
                </a:ln>
                <a:solidFill>
                  <a:srgbClr val="FFFF00"/>
                </a:solidFill>
                <a:effectLst>
                  <a:outerShdw blurRad="38100" dist="38100" dir="2700000" algn="tl">
                    <a:srgbClr val="000000">
                      <a:alpha val="43137"/>
                    </a:srgbClr>
                  </a:outerShdw>
                </a:effectLst>
              </a:rPr>
              <a:t>If anyone speaks, they should do so as one who speaks the very words of God. If anyone serves, they should do so with the strength God provides, so that in all things God may be praised through Jesus Christ. To him be the glory and the power for ever and ever. Amen. </a:t>
            </a:r>
            <a:r>
              <a:rPr lang="en-GB" sz="2800" b="1" dirty="0">
                <a:ln>
                  <a:solidFill>
                    <a:schemeClr val="tx1"/>
                  </a:solidFill>
                </a:ln>
                <a:solidFill>
                  <a:srgbClr val="FFFF00"/>
                </a:solidFill>
                <a:effectLst>
                  <a:outerShdw blurRad="38100" dist="38100" dir="2700000" algn="tl">
                    <a:srgbClr val="000000">
                      <a:alpha val="43137"/>
                    </a:srgbClr>
                  </a:outerShdw>
                </a:effectLst>
              </a:rPr>
              <a:t>(1 Peter 4:10-11).</a:t>
            </a:r>
          </a:p>
          <a:p>
            <a:endParaRPr lang="en-GB" dirty="0">
              <a:solidFill>
                <a:srgbClr val="FFFF00"/>
              </a:solidFill>
            </a:endParaRPr>
          </a:p>
        </p:txBody>
      </p:sp>
    </p:spTree>
    <p:extLst>
      <p:ext uri="{BB962C8B-B14F-4D97-AF65-F5344CB8AC3E}">
        <p14:creationId xmlns:p14="http://schemas.microsoft.com/office/powerpoint/2010/main" val="3388187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114300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r>
              <a:rPr lang="en-GB" sz="3200" b="1" dirty="0" smtClean="0"/>
              <a:t>1</a:t>
            </a:r>
            <a:r>
              <a:rPr lang="en-GB" sz="3200" dirty="0" smtClean="0"/>
              <a:t>. </a:t>
            </a:r>
            <a:r>
              <a:rPr lang="en-GB" sz="3200" b="1" dirty="0" smtClean="0">
                <a:solidFill>
                  <a:schemeClr val="tx2">
                    <a:lumMod val="50000"/>
                  </a:schemeClr>
                </a:solidFill>
              </a:rPr>
              <a:t>The </a:t>
            </a:r>
            <a:r>
              <a:rPr lang="en-GB" sz="3200" b="1" dirty="0">
                <a:solidFill>
                  <a:schemeClr val="tx2">
                    <a:lumMod val="50000"/>
                  </a:schemeClr>
                </a:solidFill>
              </a:rPr>
              <a:t>person God uses has a burden for his people</a:t>
            </a:r>
          </a:p>
          <a:p>
            <a:pPr lvl="0" algn="l"/>
            <a:r>
              <a:rPr lang="en-GB" sz="3200" b="1" dirty="0" smtClean="0">
                <a:solidFill>
                  <a:schemeClr val="tx2">
                    <a:lumMod val="50000"/>
                  </a:schemeClr>
                </a:solidFill>
              </a:rPr>
              <a:t>2. The </a:t>
            </a:r>
            <a:r>
              <a:rPr lang="en-GB" sz="3200" b="1" dirty="0">
                <a:solidFill>
                  <a:schemeClr val="tx2">
                    <a:lumMod val="50000"/>
                  </a:schemeClr>
                </a:solidFill>
              </a:rPr>
              <a:t>person God uses has a vision for his purpose</a:t>
            </a:r>
          </a:p>
          <a:p>
            <a:pPr lvl="0" algn="l"/>
            <a:r>
              <a:rPr lang="en-GB" sz="3200" b="1" dirty="0" smtClean="0">
                <a:solidFill>
                  <a:schemeClr val="tx2">
                    <a:lumMod val="50000"/>
                  </a:schemeClr>
                </a:solidFill>
              </a:rPr>
              <a:t>3. The </a:t>
            </a:r>
            <a:r>
              <a:rPr lang="en-GB" sz="3200" b="1" dirty="0">
                <a:solidFill>
                  <a:schemeClr val="tx2">
                    <a:lumMod val="50000"/>
                  </a:schemeClr>
                </a:solidFill>
              </a:rPr>
              <a:t>person God uses has a commitment to his purpose</a:t>
            </a:r>
          </a:p>
        </p:txBody>
      </p:sp>
    </p:spTree>
    <p:extLst>
      <p:ext uri="{BB962C8B-B14F-4D97-AF65-F5344CB8AC3E}">
        <p14:creationId xmlns:p14="http://schemas.microsoft.com/office/powerpoint/2010/main" val="3712308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720080"/>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53373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08204" y="2285583"/>
            <a:ext cx="2619375" cy="1752600"/>
          </a:xfrm>
          <a:prstGeom prst="rect">
            <a:avLst/>
          </a:prstGeom>
        </p:spPr>
      </p:pic>
      <p:sp>
        <p:nvSpPr>
          <p:cNvPr id="4" name="TextBox 3"/>
          <p:cNvSpPr txBox="1"/>
          <p:nvPr/>
        </p:nvSpPr>
        <p:spPr>
          <a:xfrm>
            <a:off x="-10666" y="1700808"/>
            <a:ext cx="9144000" cy="584775"/>
          </a:xfrm>
          <a:prstGeom prst="rect">
            <a:avLst/>
          </a:prstGeom>
          <a:blipFill>
            <a:blip r:embed="rId8">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3200" b="1" dirty="0" smtClean="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rPr>
              <a:t>Compassionate – he identified with them</a:t>
            </a:r>
            <a:endParaRPr lang="en-GB" sz="3200" b="1" dirty="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984661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b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10666" y="1700808"/>
            <a:ext cx="9144000" cy="954107"/>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Compassionate – he identified with them</a:t>
            </a:r>
          </a:p>
          <a:p>
            <a:pPr marL="742950" lvl="1" indent="-285750">
              <a:buFont typeface="Arial" panose="020B0604020202020204" pitchFamily="34" charset="0"/>
              <a:buChar char="•"/>
            </a:pPr>
            <a:r>
              <a:rPr lang="en-GB" sz="3200" b="1" dirty="0" smtClean="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rPr>
              <a:t>Burden increased – root cause = sin</a:t>
            </a:r>
            <a:endParaRPr lang="en-GB" sz="3200" b="1" dirty="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endParaRPr>
          </a:p>
        </p:txBody>
      </p:sp>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48053" y="1772816"/>
            <a:ext cx="2286000" cy="1533525"/>
          </a:xfrm>
          <a:prstGeom prst="rect">
            <a:avLst/>
          </a:prstGeom>
        </p:spPr>
      </p:pic>
    </p:spTree>
    <p:extLst>
      <p:ext uri="{BB962C8B-B14F-4D97-AF65-F5344CB8AC3E}">
        <p14:creationId xmlns:p14="http://schemas.microsoft.com/office/powerpoint/2010/main" val="2420836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Layer>
                </a14:imgProps>
              </a:ext>
              <a:ext uri="{28A0092B-C50C-407E-A947-70E740481C1C}">
                <a14:useLocalDpi xmlns:a14="http://schemas.microsoft.com/office/drawing/2010/main" val="0"/>
              </a:ext>
            </a:extLst>
          </a:blip>
          <a:stretch>
            <a:fillRect/>
          </a:stretch>
        </p:blipFill>
        <p:spPr>
          <a:xfrm>
            <a:off x="0" y="0"/>
            <a:ext cx="9144000" cy="6857999"/>
          </a:xfrm>
          <a:prstGeom prst="rect">
            <a:avLst/>
          </a:prstGeom>
          <a:blipFill>
            <a:blip r:embed="rId4"/>
            <a:tile tx="0" ty="0" sx="100000" sy="100000" flip="none" algn="tl"/>
          </a:blipFill>
        </p:spPr>
      </p:pic>
      <p:sp>
        <p:nvSpPr>
          <p:cNvPr id="3" name="Title 2"/>
          <p:cNvSpPr>
            <a:spLocks noGrp="1"/>
          </p:cNvSpPr>
          <p:nvPr>
            <p:ph type="title"/>
          </p:nvPr>
        </p:nvSpPr>
        <p:spPr>
          <a:xfrm>
            <a:off x="0" y="0"/>
            <a:ext cx="9144000" cy="1161331"/>
          </a:xfr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a:normAutofit fontScale="90000"/>
          </a:bodyPr>
          <a:lstStyle/>
          <a:p>
            <a:r>
              <a:rPr lang="en-GB" b="1" dirty="0" smtClean="0">
                <a:ln>
                  <a:solidFill>
                    <a:schemeClr val="bg2"/>
                  </a:solidFill>
                </a:ln>
                <a:solidFill>
                  <a:schemeClr val="tx1">
                    <a:lumMod val="85000"/>
                    <a:lumOff val="15000"/>
                  </a:schemeClr>
                </a:solidFill>
                <a:effectLst>
                  <a:glow rad="127000">
                    <a:schemeClr val="bg1">
                      <a:lumMod val="75000"/>
                    </a:schemeClr>
                  </a:glow>
                  <a:outerShdw blurRad="38100" dist="38100" dir="2700000" algn="tl">
                    <a:srgbClr val="000000">
                      <a:alpha val="43137"/>
                    </a:srgbClr>
                  </a:outerShdw>
                </a:effectLst>
              </a:rPr>
              <a:t>Crying over strewn stones</a:t>
            </a:r>
            <a:r>
              <a:rPr lang="en-GB" b="1" dirty="0" smtClean="0">
                <a:ln>
                  <a:solidFill>
                    <a:schemeClr val="bg2"/>
                  </a:solidFill>
                </a:ln>
                <a:solidFill>
                  <a:schemeClr val="tx1">
                    <a:lumMod val="85000"/>
                    <a:lumOff val="15000"/>
                  </a:schemeClr>
                </a:solidFill>
                <a:effectLst>
                  <a:glow rad="127000">
                    <a:schemeClr val="bg1">
                      <a:lumMod val="75000"/>
                    </a:schemeClr>
                  </a:glow>
                </a:effectLst>
              </a:rPr>
              <a:t/>
            </a:r>
            <a:br>
              <a:rPr lang="en-GB" b="1" dirty="0" smtClean="0">
                <a:ln>
                  <a:solidFill>
                    <a:schemeClr val="bg2"/>
                  </a:solidFill>
                </a:ln>
                <a:solidFill>
                  <a:schemeClr val="tx1">
                    <a:lumMod val="85000"/>
                    <a:lumOff val="15000"/>
                  </a:schemeClr>
                </a:solidFill>
                <a:effectLst>
                  <a:glow rad="127000">
                    <a:schemeClr val="bg1">
                      <a:lumMod val="75000"/>
                    </a:schemeClr>
                  </a:glow>
                </a:effectLst>
              </a:rPr>
            </a:br>
            <a:r>
              <a:rPr lang="en-GB" sz="3100" b="1" dirty="0" smtClean="0">
                <a:ln>
                  <a:solidFill>
                    <a:schemeClr val="bg2"/>
                  </a:solidFill>
                </a:ln>
                <a:solidFill>
                  <a:schemeClr val="tx1">
                    <a:lumMod val="85000"/>
                    <a:lumOff val="15000"/>
                  </a:schemeClr>
                </a:solidFill>
                <a:effectLst>
                  <a:glow rad="127000">
                    <a:schemeClr val="bg1">
                      <a:lumMod val="75000"/>
                    </a:schemeClr>
                  </a:glow>
                </a:effectLst>
              </a:rPr>
              <a:t>Nehemiah 1:1-11</a:t>
            </a:r>
            <a:endParaRPr lang="en-GB" sz="3100" b="1" dirty="0">
              <a:ln>
                <a:solidFill>
                  <a:schemeClr val="bg2"/>
                </a:solidFill>
              </a:ln>
              <a:solidFill>
                <a:schemeClr val="tx1">
                  <a:lumMod val="85000"/>
                  <a:lumOff val="15000"/>
                </a:schemeClr>
              </a:solidFill>
              <a:effectLst>
                <a:glow rad="127000">
                  <a:schemeClr val="bg1">
                    <a:lumMod val="75000"/>
                  </a:schemeClr>
                </a:glow>
              </a:effectLst>
            </a:endParaRPr>
          </a:p>
        </p:txBody>
      </p:sp>
      <p:sp>
        <p:nvSpPr>
          <p:cNvPr id="7" name="Title 2"/>
          <p:cNvSpPr txBox="1">
            <a:spLocks/>
          </p:cNvSpPr>
          <p:nvPr/>
        </p:nvSpPr>
        <p:spPr>
          <a:xfrm>
            <a:off x="0" y="1124744"/>
            <a:ext cx="9144000" cy="576064"/>
          </a:xfrm>
          <a:prstGeom prst="rect">
            <a:avLst/>
          </a:prstGeom>
          <a:blipFill>
            <a:blip r:embed="rId5">
              <a:duotone>
                <a:schemeClr val="bg2">
                  <a:shade val="45000"/>
                  <a:satMod val="135000"/>
                </a:schemeClr>
                <a:prstClr val="white"/>
              </a:duotone>
              <a:extLst>
                <a:ext uri="{BEBA8EAE-BF5A-486C-A8C5-ECC9F3942E4B}">
                  <a14:imgProps xmlns:a14="http://schemas.microsoft.com/office/drawing/2010/main">
                    <a14:imgLayer r:embed="rId6">
                      <a14:imgEffect>
                        <a14:colorTemperature colorTemp="4125"/>
                      </a14:imgEffect>
                      <a14:imgEffect>
                        <a14:saturation sat="60000"/>
                      </a14:imgEffect>
                    </a14:imgLayer>
                  </a14:imgProps>
                </a:ext>
              </a:extLst>
            </a:blip>
            <a:tile tx="0" ty="0" sx="100000" sy="100000" flip="none" algn="tl"/>
          </a:blipFill>
        </p:spPr>
        <p:txBody>
          <a:bodyPr vert="horz" lIns="91440" tIns="45720" rIns="91440" bIns="45720" rtlCol="0" anchor="t"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lvl="0" indent="-514350" algn="l">
              <a:buClr>
                <a:srgbClr val="C00000"/>
              </a:buClr>
              <a:buFont typeface="+mj-lt"/>
              <a:buAutoNum type="arabicPeriod"/>
            </a:pPr>
            <a:r>
              <a:rPr lang="en-GB" sz="3300" b="1" dirty="0" smtClean="0">
                <a:ln>
                  <a:solidFill>
                    <a:schemeClr val="tx1"/>
                  </a:solidFill>
                </a:ln>
                <a:solidFill>
                  <a:srgbClr val="C00000"/>
                </a:solidFill>
                <a:effectLst>
                  <a:outerShdw blurRad="38100" dist="38100" dir="2700000" algn="tl">
                    <a:srgbClr val="000000">
                      <a:alpha val="43137"/>
                    </a:srgbClr>
                  </a:outerShdw>
                </a:effectLst>
              </a:rPr>
              <a:t>The </a:t>
            </a:r>
            <a:r>
              <a:rPr lang="en-GB" sz="3300" b="1" dirty="0">
                <a:ln>
                  <a:solidFill>
                    <a:schemeClr val="tx1"/>
                  </a:solidFill>
                </a:ln>
                <a:solidFill>
                  <a:srgbClr val="C00000"/>
                </a:solidFill>
                <a:effectLst>
                  <a:outerShdw blurRad="38100" dist="38100" dir="2700000" algn="tl">
                    <a:srgbClr val="000000">
                      <a:alpha val="43137"/>
                    </a:srgbClr>
                  </a:outerShdw>
                </a:effectLst>
              </a:rPr>
              <a:t>person God uses has a burden for his </a:t>
            </a:r>
            <a:r>
              <a:rPr lang="en-GB" sz="3300" b="1" dirty="0" smtClean="0">
                <a:ln>
                  <a:solidFill>
                    <a:schemeClr val="tx1"/>
                  </a:solidFill>
                </a:ln>
                <a:solidFill>
                  <a:srgbClr val="C00000"/>
                </a:solidFill>
                <a:effectLst>
                  <a:outerShdw blurRad="38100" dist="38100" dir="2700000" algn="tl">
                    <a:srgbClr val="000000">
                      <a:alpha val="43137"/>
                    </a:srgbClr>
                  </a:outerShdw>
                </a:effectLst>
              </a:rPr>
              <a:t>people</a:t>
            </a:r>
            <a:endParaRPr lang="en-GB" sz="3300" b="1" dirty="0">
              <a:ln>
                <a:solidFill>
                  <a:schemeClr val="tx1"/>
                </a:solidFill>
              </a:ln>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10666" y="1700808"/>
            <a:ext cx="9144000" cy="1323439"/>
          </a:xfrm>
          <a:prstGeom prst="rect">
            <a:avLst/>
          </a:prstGeom>
          <a:blipFill>
            <a:blip r:embed="rId7">
              <a:duotone>
                <a:schemeClr val="bg2">
                  <a:shade val="45000"/>
                  <a:satMod val="135000"/>
                </a:schemeClr>
                <a:prstClr val="white"/>
              </a:duotone>
              <a:extLst>
                <a:ext uri="{BEBA8EAE-BF5A-486C-A8C5-ECC9F3942E4B}">
                  <a14:imgProps xmlns:a14="http://schemas.microsoft.com/office/drawing/2010/main">
                    <a14:imgLayer r:embed="rId6">
                      <a14:imgEffect>
                        <a14:saturation sat="0"/>
                      </a14:imgEffect>
                    </a14:imgLayer>
                  </a14:imgProps>
                </a:ext>
              </a:extLst>
            </a:blip>
            <a:tile tx="0" ty="0" sx="100000" sy="100000" flip="none" algn="tl"/>
          </a:blipFill>
        </p:spPr>
        <p:txBody>
          <a:bodyPr wrap="square" rtlCol="0">
            <a:spAutoFit/>
          </a:bodyPr>
          <a:lstStyle/>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Compassionate – he identified with them</a:t>
            </a:r>
          </a:p>
          <a:p>
            <a:pPr marL="742950" lvl="1" indent="-285750">
              <a:buFont typeface="Arial" panose="020B0604020202020204" pitchFamily="34" charset="0"/>
              <a:buChar char="•"/>
            </a:pPr>
            <a:r>
              <a:rPr lang="en-GB" sz="2400" b="1" dirty="0" smtClean="0">
                <a:ln>
                  <a:solidFill>
                    <a:schemeClr val="tx1"/>
                  </a:solidFill>
                </a:ln>
                <a:solidFill>
                  <a:schemeClr val="accent6">
                    <a:lumMod val="50000"/>
                  </a:schemeClr>
                </a:solidFill>
                <a:effectLst>
                  <a:outerShdw blurRad="38100" dist="38100" dir="2700000" algn="tl">
                    <a:srgbClr val="000000">
                      <a:alpha val="43137"/>
                    </a:srgbClr>
                  </a:outerShdw>
                </a:effectLst>
              </a:rPr>
              <a:t>Burden increased – root cause = sin</a:t>
            </a:r>
          </a:p>
          <a:p>
            <a:pPr marL="742950" lvl="1" indent="-285750">
              <a:buFont typeface="Arial" panose="020B0604020202020204" pitchFamily="34" charset="0"/>
              <a:buChar char="•"/>
            </a:pPr>
            <a:r>
              <a:rPr lang="en-GB" sz="3200" b="1" dirty="0" smtClean="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rPr>
              <a:t>Burden lightened – awesome God</a:t>
            </a:r>
            <a:endParaRPr lang="en-GB" sz="3200" b="1" dirty="0">
              <a:ln>
                <a:solidFill>
                  <a:schemeClr val="tx1"/>
                </a:solidFill>
              </a:ln>
              <a:solidFill>
                <a:schemeClr val="accent6">
                  <a:lumMod val="50000"/>
                </a:schemeClr>
              </a:solidFill>
              <a:effectLst>
                <a:glow rad="127000">
                  <a:srgbClr val="FFFF00"/>
                </a:glow>
                <a:outerShdw blurRad="38100" dist="38100" dir="2700000" algn="tl">
                  <a:srgbClr val="000000">
                    <a:alpha val="43137"/>
                  </a:srgbClr>
                </a:outerShdw>
              </a:effectLst>
            </a:endParaRPr>
          </a:p>
        </p:txBody>
      </p:sp>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97513" y="2132856"/>
            <a:ext cx="2438400" cy="1876425"/>
          </a:xfrm>
          <a:prstGeom prst="rect">
            <a:avLst/>
          </a:prstGeom>
        </p:spPr>
      </p:pic>
    </p:spTree>
    <p:extLst>
      <p:ext uri="{BB962C8B-B14F-4D97-AF65-F5344CB8AC3E}">
        <p14:creationId xmlns:p14="http://schemas.microsoft.com/office/powerpoint/2010/main" val="1883866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3328</TotalTime>
  <Words>1207</Words>
  <Application>Microsoft Office PowerPoint</Application>
  <PresentationFormat>On-screen Show (4:3)</PresentationFormat>
  <Paragraphs>156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lpstr>Crying over strewn stones Nehemiah 1:1-11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Crying over strewn stones</dc:title>
  <dc:creator>Colin Howells</dc:creator>
  <cp:lastModifiedBy>Colin Howells</cp:lastModifiedBy>
  <cp:revision>177</cp:revision>
  <dcterms:created xsi:type="dcterms:W3CDTF">2011-03-31T09:44:47Z</dcterms:created>
  <dcterms:modified xsi:type="dcterms:W3CDTF">2014-08-07T07:50:39Z</dcterms:modified>
</cp:coreProperties>
</file>